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25"/>
  </p:notesMasterIdLst>
  <p:sldIdLst>
    <p:sldId id="256" r:id="rId6"/>
    <p:sldId id="2217" r:id="rId7"/>
    <p:sldId id="2027" r:id="rId8"/>
    <p:sldId id="1833" r:id="rId9"/>
    <p:sldId id="2213" r:id="rId10"/>
    <p:sldId id="1670" r:id="rId11"/>
    <p:sldId id="2022" r:id="rId12"/>
    <p:sldId id="1823" r:id="rId13"/>
    <p:sldId id="2214" r:id="rId14"/>
    <p:sldId id="1837" r:id="rId15"/>
    <p:sldId id="2026" r:id="rId16"/>
    <p:sldId id="2218" r:id="rId17"/>
    <p:sldId id="2219" r:id="rId18"/>
    <p:sldId id="2221" r:id="rId19"/>
    <p:sldId id="2220" r:id="rId20"/>
    <p:sldId id="2223" r:id="rId21"/>
    <p:sldId id="2222" r:id="rId22"/>
    <p:sldId id="266"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6BC"/>
    <a:srgbClr val="163555"/>
    <a:srgbClr val="262626"/>
    <a:srgbClr val="BFBFBF"/>
    <a:srgbClr val="F2F2F2"/>
    <a:srgbClr val="235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34" autoAdjust="0"/>
  </p:normalViewPr>
  <p:slideViewPr>
    <p:cSldViewPr snapToGrid="0">
      <p:cViewPr varScale="1">
        <p:scale>
          <a:sx n="98" d="100"/>
          <a:sy n="98" d="100"/>
        </p:scale>
        <p:origin x="10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 Metulev" userId="77b51a0f-c7a4-43b7-b7e2-0d34cc7f0782" providerId="ADAL" clId="{C2B42540-D318-4D85-9D5E-0B7763C020F8}"/>
  </pc:docChgLst>
  <pc:docChgLst>
    <pc:chgData userId="14a896b6fdb3cc7c" providerId="LiveId" clId="{C866377F-1611-452A-B96F-8E1223630BC1}"/>
  </pc:docChgLst>
  <pc:docChgLst>
    <pc:chgData name="Chris Barker" userId="S::cbarker@microsoft.com::51141472-efc7-4b0d-953d-f21b0863a1d6" providerId="AD" clId="Web-{FBE84C2B-4631-46E0-9360-569328386BB0}"/>
  </pc:docChgLst>
  <pc:docChgLst>
    <pc:chgData name="Eric Ahlstrom" userId="8fbf5066-74a6-4cc4-ae9b-e79ac89617c1" providerId="ADAL" clId="{96BD39BD-16F2-43B5-9CC0-5B4F72C6180F}"/>
  </pc:docChgLst>
  <pc:docChgLst>
    <pc:chgData name="Riccardo Cappello" userId="97d54fbffe06a6e0" providerId="LiveId" clId="{AD0C7146-710B-47EF-BFC6-3BD3DB7B1F6F}"/>
    <pc:docChg chg="modSld">
      <pc:chgData name="Riccardo Cappello" userId="97d54fbffe06a6e0" providerId="LiveId" clId="{AD0C7146-710B-47EF-BFC6-3BD3DB7B1F6F}" dt="2019-09-02T09:04:02.949" v="0" actId="14100"/>
      <pc:docMkLst>
        <pc:docMk/>
      </pc:docMkLst>
      <pc:sldChg chg="modSp">
        <pc:chgData name="Riccardo Cappello" userId="97d54fbffe06a6e0" providerId="LiveId" clId="{AD0C7146-710B-47EF-BFC6-3BD3DB7B1F6F}" dt="2019-09-02T09:04:02.949" v="0" actId="14100"/>
        <pc:sldMkLst>
          <pc:docMk/>
          <pc:sldMk cId="1644128022" sldId="256"/>
        </pc:sldMkLst>
        <pc:picChg chg="mod">
          <ac:chgData name="Riccardo Cappello" userId="97d54fbffe06a6e0" providerId="LiveId" clId="{AD0C7146-710B-47EF-BFC6-3BD3DB7B1F6F}" dt="2019-09-02T09:04:02.949" v="0" actId="14100"/>
          <ac:picMkLst>
            <pc:docMk/>
            <pc:sldMk cId="1644128022" sldId="256"/>
            <ac:picMk id="14" creationId="{D7297139-3747-44BD-9A5F-11C05A63DC40}"/>
          </ac:picMkLst>
        </pc:picChg>
      </pc:sldChg>
    </pc:docChg>
  </pc:docChgLst>
  <pc:docChgLst>
    <pc:chgData name="Alexandre Zollinger Chohfi" userId="777d994e-63de-482e-9205-25e0a03bf3c4" providerId="ADAL" clId="{732149E0-66CB-4272-BB47-EDCED806A9C1}"/>
  </pc:docChgLst>
  <pc:docChgLst>
    <pc:chgData name="Riccardo Cappello" userId="97d54fbffe06a6e0" providerId="LiveId" clId="{56C0BD97-E127-4F82-AC7B-FDA31171CD1C}"/>
  </pc:docChgLst>
  <pc:docChgLst>
    <pc:chgData name="Riccardo Cappello" userId="97d54fbffe06a6e0" providerId="LiveId" clId="{2179EB08-6366-4EA6-8726-24B3A3A7D405}"/>
  </pc:docChgLst>
  <pc:docChgLst>
    <pc:chgData name="Riccardo Cappello" userId="97d54fbffe06a6e0" providerId="LiveId" clId="{D82C0224-5FB8-4AE9-B96C-8C9040D13FE7}"/>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8EA9D-DEBA-47C4-8CD9-015C985C19E0}" type="datetimeFigureOut">
              <a:rPr lang="en-US" smtClean="0"/>
              <a:t>09/02/19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0CEA4-3C59-4EA5-AD44-54F93089B1FC}" type="slidenum">
              <a:rPr lang="en-US" smtClean="0"/>
              <a:t>‹#›</a:t>
            </a:fld>
            <a:endParaRPr lang="en-US"/>
          </a:p>
        </p:txBody>
      </p:sp>
    </p:spTree>
    <p:extLst>
      <p:ext uri="{BB962C8B-B14F-4D97-AF65-F5344CB8AC3E}">
        <p14:creationId xmlns:p14="http://schemas.microsoft.com/office/powerpoint/2010/main" val="133317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1</a:t>
            </a:fld>
            <a:endParaRPr lang="en-US"/>
          </a:p>
        </p:txBody>
      </p:sp>
    </p:spTree>
    <p:extLst>
      <p:ext uri="{BB962C8B-B14F-4D97-AF65-F5344CB8AC3E}">
        <p14:creationId xmlns:p14="http://schemas.microsoft.com/office/powerpoint/2010/main" val="383170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dirty="0"/>
              <a:t>Azure Machine Learning Services gives you an end-to-end solution to prepare data, and train your model in the Cloud.</a:t>
            </a:r>
          </a:p>
          <a:p>
            <a:pPr marL="171450" indent="-171450">
              <a:buFont typeface="Arial" panose="020B0604020202020204" pitchFamily="34" charset="0"/>
              <a:buChar char="•"/>
            </a:pPr>
            <a:r>
              <a:rPr lang="en-US" sz="800" b="1" dirty="0"/>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err="1"/>
              <a:t>WinMLTools</a:t>
            </a:r>
            <a:r>
              <a:rPr lang="en-US" sz="800" dirty="0"/>
              <a:t> converts existing models from </a:t>
            </a:r>
            <a:r>
              <a:rPr lang="en-US" sz="800" dirty="0" err="1"/>
              <a:t>CoreML</a:t>
            </a:r>
            <a:r>
              <a:rPr lang="en-US" sz="800" dirty="0"/>
              <a:t>, </a:t>
            </a:r>
            <a:r>
              <a:rPr lang="en-US" sz="800" dirty="0" err="1"/>
              <a:t>scikit</a:t>
            </a:r>
            <a:r>
              <a:rPr lang="en-US" sz="800" dirty="0"/>
              <a:t>-learn, LIBSVM, and </a:t>
            </a:r>
            <a:r>
              <a:rPr lang="en-US" sz="800" dirty="0" err="1"/>
              <a:t>XGBoost</a:t>
            </a:r>
            <a:endParaRPr lang="en-US" sz="80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dirty="0" err="1"/>
              <a:t>WinMLTools</a:t>
            </a:r>
            <a:r>
              <a:rPr lang="en-US" sz="800" b="1" dirty="0"/>
              <a:t> is a python package that you can pip install to perform conversions.</a:t>
            </a:r>
          </a:p>
          <a:p>
            <a:pPr marL="171450" indent="-171450">
              <a:buFont typeface="Arial" panose="020B0604020202020204" pitchFamily="34" charset="0"/>
              <a:buChar char="•"/>
            </a:pPr>
            <a:endParaRPr lang="en-US" sz="800" dirty="0"/>
          </a:p>
          <a:p>
            <a:pPr marL="0" indent="0">
              <a:buNone/>
            </a:pPr>
            <a:endParaRPr lang="en-US" sz="800"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3220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t>
            </a:r>
            <a:r>
              <a:rPr lang="en-US" sz="1200" b="1" i="0" u="none" strike="noStrike" kern="1200" dirty="0" err="1">
                <a:solidFill>
                  <a:schemeClr val="tx1"/>
                </a:solidFill>
                <a:effectLst/>
                <a:latin typeface="+mn-lt"/>
                <a:ea typeface="+mn-ea"/>
                <a:cs typeface="+mn-cs"/>
              </a:rPr>
              <a:t>CustomVision</a:t>
            </a:r>
            <a:r>
              <a:rPr lang="en-US" sz="1200" b="1"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AlarmML</a:t>
            </a:r>
            <a:r>
              <a:rPr lang="en-US" sz="1200" b="1" i="0" u="none" strike="noStrike" kern="1200" dirty="0">
                <a:solidFill>
                  <a:schemeClr val="tx1"/>
                </a:solidFill>
                <a:effectLst/>
                <a:latin typeface="+mn-lt"/>
                <a:ea typeface="+mn-ea"/>
                <a:cs typeface="+mn-cs"/>
              </a:rPr>
              <a:t> </a:t>
            </a:r>
            <a:r>
              <a:rPr lang="en-US" dirty="0"/>
              <a:t>demo steps found in the demo repository on </a:t>
            </a:r>
            <a:r>
              <a:rPr lang="en-US" dirty="0" err="1"/>
              <a:t>Github</a:t>
            </a:r>
            <a:r>
              <a:rPr lang="en-US" dirty="0"/>
              <a:t>: https://github.com/Microsoft/InsiderDevTour18-ML</a:t>
            </a:r>
          </a:p>
        </p:txBody>
      </p:sp>
      <p:sp>
        <p:nvSpPr>
          <p:cNvPr id="4" name="Slide Number Placeholder 3"/>
          <p:cNvSpPr>
            <a:spLocks noGrp="1"/>
          </p:cNvSpPr>
          <p:nvPr>
            <p:ph type="sldNum" sz="quarter" idx="10"/>
          </p:nvPr>
        </p:nvSpPr>
        <p:spPr/>
        <p:txBody>
          <a:bodyPr/>
          <a:lstStyle/>
          <a:p>
            <a:fld id="{BFF0CEA4-3C59-4EA5-AD44-54F93089B1FC}" type="slidenum">
              <a:rPr lang="en-US" smtClean="0"/>
              <a:t>11</a:t>
            </a:fld>
            <a:endParaRPr lang="en-US"/>
          </a:p>
        </p:txBody>
      </p:sp>
    </p:spTree>
    <p:extLst>
      <p:ext uri="{BB962C8B-B14F-4D97-AF65-F5344CB8AC3E}">
        <p14:creationId xmlns:p14="http://schemas.microsoft.com/office/powerpoint/2010/main" val="200114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12</a:t>
            </a:fld>
            <a:endParaRPr lang="en-US"/>
          </a:p>
        </p:txBody>
      </p:sp>
    </p:spTree>
    <p:extLst>
      <p:ext uri="{BB962C8B-B14F-4D97-AF65-F5344CB8AC3E}">
        <p14:creationId xmlns:p14="http://schemas.microsoft.com/office/powerpoint/2010/main" val="17241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3749046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162368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15</a:t>
            </a:fld>
            <a:endParaRPr lang="en-US"/>
          </a:p>
        </p:txBody>
      </p:sp>
    </p:spTree>
    <p:extLst>
      <p:ext uri="{BB962C8B-B14F-4D97-AF65-F5344CB8AC3E}">
        <p14:creationId xmlns:p14="http://schemas.microsoft.com/office/powerpoint/2010/main" val="1210635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723953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22802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633543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85712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Everyone in the room is a Machine Learning developer!</a:t>
            </a:r>
          </a:p>
          <a:p>
            <a:endParaRPr lang="en-US" sz="1200" b="0" i="0" u="none" strike="noStrike" kern="1200" dirty="0">
              <a:solidFill>
                <a:schemeClr val="tx1"/>
              </a:solidFill>
              <a:effectLst/>
              <a:latin typeface="+mn-lt"/>
              <a:ea typeface="+mn-ea"/>
              <a:cs typeface="+mn-cs"/>
            </a:endParaRPr>
          </a:p>
          <a:p>
            <a:r>
              <a:rPr lang="en-US" dirty="0"/>
              <a:t>ML is everywhere and chances are you are already using a service that is possible through ML. </a:t>
            </a:r>
          </a:p>
          <a:p>
            <a:endParaRPr lang="en-US" dirty="0"/>
          </a:p>
          <a:p>
            <a:r>
              <a:rPr lang="en-US" dirty="0"/>
              <a:t>We are going to show you how AI and ML can help you solve real problems in your own apps and services and how easy it is to get started with ML today in your own apps</a:t>
            </a:r>
          </a:p>
        </p:txBody>
      </p:sp>
      <p:sp>
        <p:nvSpPr>
          <p:cNvPr id="4" name="Slide Number Placeholder 3"/>
          <p:cNvSpPr>
            <a:spLocks noGrp="1"/>
          </p:cNvSpPr>
          <p:nvPr>
            <p:ph type="sldNum" sz="quarter" idx="10"/>
          </p:nvPr>
        </p:nvSpPr>
        <p:spPr/>
        <p:txBody>
          <a:bodyPr/>
          <a:lstStyle/>
          <a:p>
            <a:fld id="{BFF0CEA4-3C59-4EA5-AD44-54F93089B1FC}" type="slidenum">
              <a:rPr lang="en-US" smtClean="0"/>
              <a:t>2</a:t>
            </a:fld>
            <a:endParaRPr lang="en-US"/>
          </a:p>
        </p:txBody>
      </p:sp>
    </p:spTree>
    <p:extLst>
      <p:ext uri="{BB962C8B-B14F-4D97-AF65-F5344CB8AC3E}">
        <p14:creationId xmlns:p14="http://schemas.microsoft.com/office/powerpoint/2010/main" val="65227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In the Windows 10 </a:t>
            </a:r>
            <a:r>
              <a:rPr lang="en-US" b="1" dirty="0"/>
              <a:t>April 2018 Update</a:t>
            </a:r>
            <a:r>
              <a:rPr lang="en-US" b="0" dirty="0"/>
              <a:t>, we released </a:t>
            </a:r>
            <a:r>
              <a:rPr lang="en-US" b="1" dirty="0"/>
              <a:t>Windows ML</a:t>
            </a:r>
            <a:r>
              <a:rPr lang="en-US" b="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A powerful API that enables developers to evaluate pre-trained machine learning models on the edge, using the hardware resources on the local machine.</a:t>
            </a:r>
            <a:endParaRPr lang="en-US" b="0" baseline="0" dirty="0"/>
          </a:p>
          <a:p>
            <a:pPr marL="0" indent="0">
              <a:buFont typeface="Arial" panose="020B0604020202020204" pitchFamily="34" charset="0"/>
              <a:buNone/>
            </a:pPr>
            <a:endParaRPr lang="en-US" b="0" i="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Microsoft uniquely offers an AI platform from the Intelligent Cloud to the Intelligent Edge, that is optimized at the </a:t>
            </a:r>
            <a:r>
              <a:rPr lang="en-US" b="1" i="0" baseline="0" dirty="0"/>
              <a:t>silicon level</a:t>
            </a:r>
            <a:r>
              <a:rPr lang="en-US" b="0" i="0" baseline="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baseline="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dirty="0"/>
              <a:t>DEMO R.</a:t>
            </a:r>
          </a:p>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7</a:t>
            </a:fld>
            <a:endParaRPr lang="en-US"/>
          </a:p>
        </p:txBody>
      </p:sp>
    </p:spTree>
    <p:extLst>
      <p:ext uri="{BB962C8B-B14F-4D97-AF65-F5344CB8AC3E}">
        <p14:creationId xmlns:p14="http://schemas.microsoft.com/office/powerpoint/2010/main" val="107118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Let me explain how Windows ML solved 3 problems for me when building an application like the one I just showed you </a:t>
            </a:r>
          </a:p>
          <a:p>
            <a:pPr marL="0" indent="0">
              <a:buNone/>
            </a:pPr>
            <a:endParaRPr lang="en-US" sz="2400" dirty="0"/>
          </a:p>
          <a:p>
            <a:pPr marL="457200" indent="-457200">
              <a:buFont typeface="+mj-lt"/>
              <a:buAutoNum type="arabicPeriod"/>
            </a:pPr>
            <a:r>
              <a:rPr lang="en-US" sz="2400" dirty="0"/>
              <a:t>Windows ML provides an </a:t>
            </a:r>
            <a:r>
              <a:rPr lang="en-US" sz="2400" b="1" dirty="0"/>
              <a:t>evaluation runtime</a:t>
            </a:r>
            <a:r>
              <a:rPr lang="en-US" sz="2400" dirty="0"/>
              <a:t>, so you don’t have to worry about finding one and deploying it with your application.  </a:t>
            </a:r>
            <a:br>
              <a:rPr lang="en-US" sz="2400" dirty="0"/>
            </a:br>
            <a:r>
              <a:rPr lang="en-US" sz="2400" dirty="0"/>
              <a:t>Just focus on </a:t>
            </a:r>
            <a:r>
              <a:rPr lang="en-US" sz="2400" b="1" dirty="0"/>
              <a:t>identifying your question</a:t>
            </a:r>
            <a:r>
              <a:rPr lang="en-US" sz="2400" dirty="0"/>
              <a:t>, </a:t>
            </a:r>
            <a:r>
              <a:rPr lang="en-US" sz="2400" b="1" dirty="0"/>
              <a:t>gathering your data</a:t>
            </a:r>
            <a:r>
              <a:rPr lang="en-US" sz="2400" dirty="0"/>
              <a:t> – and let </a:t>
            </a:r>
            <a:r>
              <a:rPr lang="en-US" sz="2400" b="1" dirty="0"/>
              <a:t>Windows ML provide the platform</a:t>
            </a:r>
            <a:r>
              <a:rPr lang="en-US" sz="2400" dirty="0"/>
              <a:t>.</a:t>
            </a:r>
            <a:br>
              <a:rPr lang="en-US" sz="2400" dirty="0"/>
            </a:br>
            <a:r>
              <a:rPr lang="en-US" sz="2400" dirty="0"/>
              <a:t>Likewise, Windows ML provides me with </a:t>
            </a:r>
            <a:r>
              <a:rPr lang="en-US" sz="2400" b="1" dirty="0"/>
              <a:t>APIs</a:t>
            </a:r>
            <a:r>
              <a:rPr lang="en-US" sz="2400" dirty="0"/>
              <a:t> that I can use in either my </a:t>
            </a:r>
            <a:r>
              <a:rPr lang="en-US" sz="2400" b="1" dirty="0"/>
              <a:t>Win32</a:t>
            </a:r>
            <a:r>
              <a:rPr lang="en-US" sz="2400" dirty="0"/>
              <a:t> application, or my </a:t>
            </a:r>
            <a:r>
              <a:rPr lang="en-US" sz="2400" b="1" dirty="0"/>
              <a:t>UWP</a:t>
            </a:r>
            <a:r>
              <a:rPr lang="en-US" sz="2400" dirty="0"/>
              <a:t> application</a:t>
            </a:r>
          </a:p>
          <a:p>
            <a:pPr marL="457200" indent="-457200">
              <a:buFont typeface="+mj-lt"/>
              <a:buAutoNum type="arabicPeriod"/>
            </a:pPr>
            <a:r>
              <a:rPr lang="en-US" sz="1800" dirty="0"/>
              <a:t>Windows ML supports </a:t>
            </a:r>
            <a:r>
              <a:rPr lang="en-US" sz="1800" b="1" dirty="0"/>
              <a:t>ONNX</a:t>
            </a:r>
            <a:r>
              <a:rPr lang="en-US" sz="1800" dirty="0"/>
              <a:t>, the </a:t>
            </a:r>
            <a:r>
              <a:rPr lang="en-US" sz="1800" b="1" dirty="0"/>
              <a:t>industry standard</a:t>
            </a:r>
            <a:r>
              <a:rPr lang="en-US" sz="1800" dirty="0"/>
              <a:t> for Machine Learning model interop.</a:t>
            </a:r>
            <a:br>
              <a:rPr lang="en-US" sz="1800" dirty="0"/>
            </a:br>
            <a:r>
              <a:rPr lang="en-US" sz="1800" dirty="0"/>
              <a:t>No matter what training framework you used to make your model, as long as you can </a:t>
            </a:r>
            <a:r>
              <a:rPr lang="en-US" sz="1800" b="1" dirty="0"/>
              <a:t>save or convert it into ONNX</a:t>
            </a:r>
            <a:r>
              <a:rPr lang="en-US" sz="1800" dirty="0"/>
              <a:t> – you can </a:t>
            </a:r>
            <a:r>
              <a:rPr lang="en-US" sz="1800" b="1" dirty="0"/>
              <a:t>evaluate</a:t>
            </a:r>
            <a:r>
              <a:rPr lang="en-US" sz="1800" dirty="0"/>
              <a:t> it with Windows ML. </a:t>
            </a:r>
          </a:p>
          <a:p>
            <a:pPr marL="457200" indent="-457200">
              <a:buFont typeface="+mj-lt"/>
              <a:buAutoNum type="arabicPeriod"/>
            </a:pPr>
            <a:r>
              <a:rPr lang="en-US" sz="1800" dirty="0"/>
              <a:t>On Windows, your evaluation code is HW accelerated using </a:t>
            </a:r>
            <a:r>
              <a:rPr lang="en-US" sz="1800" b="1" dirty="0"/>
              <a:t>DX12</a:t>
            </a:r>
            <a:r>
              <a:rPr lang="en-US" sz="1800" dirty="0"/>
              <a:t>.  </a:t>
            </a:r>
            <a:br>
              <a:rPr lang="en-US" sz="1800" dirty="0"/>
            </a:br>
            <a:r>
              <a:rPr lang="en-US" sz="1800" dirty="0"/>
              <a:t>DirectX as you know, has a proven history of providing excellent performance across a wide range of hardware.  This means that </a:t>
            </a:r>
            <a:r>
              <a:rPr lang="en-US" sz="1800" b="1" dirty="0"/>
              <a:t>you don’t have to change your code when running on different devices</a:t>
            </a:r>
            <a:r>
              <a:rPr lang="en-US" sz="1800" dirty="0"/>
              <a:t>.</a:t>
            </a:r>
          </a:p>
          <a:p>
            <a:pPr marL="457200" lvl="1" indent="0">
              <a:buFont typeface="+mj-lt"/>
              <a:buNone/>
            </a:pPr>
            <a:r>
              <a:rPr lang="en-US" sz="1800" dirty="0"/>
              <a:t>This is a huge </a:t>
            </a:r>
            <a:r>
              <a:rPr lang="en-US" sz="1800" b="1" dirty="0"/>
              <a:t>advantage</a:t>
            </a:r>
            <a:r>
              <a:rPr lang="en-US" sz="1800" dirty="0"/>
              <a:t> compared to other platforms that depend on </a:t>
            </a:r>
            <a:r>
              <a:rPr lang="en-US" sz="1800" b="1" dirty="0"/>
              <a:t>3</a:t>
            </a:r>
            <a:r>
              <a:rPr lang="en-US" sz="1800" b="1" baseline="30000" dirty="0"/>
              <a:t>rd</a:t>
            </a:r>
            <a:r>
              <a:rPr lang="en-US" sz="1800" b="1" dirty="0"/>
              <a:t> party device SDKs</a:t>
            </a:r>
            <a:r>
              <a:rPr lang="en-US" sz="1800" dirty="0"/>
              <a:t> for evaluation acceleration.  </a:t>
            </a:r>
            <a:br>
              <a:rPr lang="en-US" sz="1800" dirty="0"/>
            </a:br>
            <a:r>
              <a:rPr lang="en-US" sz="1800" dirty="0"/>
              <a:t>We’ve also optimized the </a:t>
            </a:r>
            <a:r>
              <a:rPr lang="en-US" sz="1800" b="1" dirty="0"/>
              <a:t>CPU paths</a:t>
            </a:r>
            <a:r>
              <a:rPr lang="en-US" sz="1800" dirty="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395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dirty="0"/>
              <a:t>Industry standard</a:t>
            </a:r>
            <a:r>
              <a:rPr lang="en-US" sz="2400" dirty="0"/>
              <a:t> format for </a:t>
            </a:r>
            <a:r>
              <a:rPr lang="en-US" sz="2400"/>
              <a:t>Machine Learning </a:t>
            </a:r>
            <a:r>
              <a:rPr lang="en-US" sz="2400" dirty="0"/>
              <a:t>model interchange</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A community project created by </a:t>
            </a:r>
            <a:r>
              <a:rPr lang="en-US" sz="2400" b="1" dirty="0"/>
              <a:t>Microsoft and Facebook</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Defines an </a:t>
            </a:r>
            <a:r>
              <a:rPr lang="en-US" sz="2400" b="1" dirty="0"/>
              <a:t>extensible computation graph</a:t>
            </a:r>
            <a:r>
              <a:rPr lang="en-US" sz="2400" dirty="0"/>
              <a:t>, </a:t>
            </a:r>
            <a:r>
              <a:rPr lang="en-US" sz="2400" b="1" dirty="0"/>
              <a:t>built-in operators</a:t>
            </a:r>
            <a:r>
              <a:rPr lang="en-US" sz="2400" dirty="0"/>
              <a:t>, and </a:t>
            </a:r>
            <a:r>
              <a:rPr lang="en-US" sz="2400" b="1" dirty="0"/>
              <a:t>standard data types</a:t>
            </a:r>
            <a:r>
              <a:rPr lang="en-US" sz="2400" dirty="0"/>
              <a:t>.</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Supports a </a:t>
            </a:r>
            <a:r>
              <a:rPr lang="en-US" sz="2400" b="1" dirty="0"/>
              <a:t>wide range</a:t>
            </a:r>
            <a:r>
              <a:rPr lang="en-US" sz="2400" dirty="0"/>
              <a:t> of machine learning models including </a:t>
            </a:r>
            <a:r>
              <a:rPr lang="en-US" sz="2400" b="1" dirty="0"/>
              <a:t>Classical and Deep Learning</a:t>
            </a:r>
            <a:r>
              <a:rPr lang="en-US" sz="2400" dirty="0"/>
              <a:t> algorithms</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Learn more at </a:t>
            </a:r>
            <a:r>
              <a:rPr lang="en-US" sz="2400" dirty="0">
                <a:hlinkClick r:id="rId3"/>
              </a:rPr>
              <a:t>http://onnx.ai/</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09/02/19 11:03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46092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2.svg"/><Relationship Id="rId9"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163555"/>
                </a:solidFill>
              </a:defRPr>
            </a:lvl1pPr>
          </a:lstStyle>
          <a:p>
            <a:r>
              <a:rPr lang="en-US" dirty="0"/>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163555"/>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26" name="Picture 2" descr="image description">
            <a:extLst>
              <a:ext uri="{FF2B5EF4-FFF2-40B4-BE49-F238E27FC236}">
                <a16:creationId xmlns:a16="http://schemas.microsoft.com/office/drawing/2014/main" id="{F9A17FB4-04D9-476C-9C5D-79F98F58D99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6096000" cy="31575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description">
            <a:extLst>
              <a:ext uri="{FF2B5EF4-FFF2-40B4-BE49-F238E27FC236}">
                <a16:creationId xmlns:a16="http://schemas.microsoft.com/office/drawing/2014/main" id="{7173B67D-5F36-4A4E-988A-69E71E47EF9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1" y="1"/>
            <a:ext cx="6095998" cy="315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12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671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315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335087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5807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953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21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3098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752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039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455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67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solidFill>
                  <a:srgbClr val="F2F2F2">
                    <a:alpha val="49000"/>
                  </a:srgbClr>
                </a:solidFill>
                <a:effectLst/>
                <a:uLnTx/>
                <a:uFillTx/>
              </a:rPr>
              <a:t>.NET</a:t>
            </a:r>
          </a:p>
        </p:txBody>
      </p:sp>
      <p:grpSp>
        <p:nvGrpSpPr>
          <p:cNvPr id="6" name="Group 5">
            <a:extLst>
              <a:ext uri="{FF2B5EF4-FFF2-40B4-BE49-F238E27FC236}">
                <a16:creationId xmlns:a16="http://schemas.microsoft.com/office/drawing/2014/main" id="{6950C65B-AB13-425C-AFDF-B08BBA7C2EBF}"/>
              </a:ext>
            </a:extLst>
          </p:cNvPr>
          <p:cNvGrpSpPr/>
          <p:nvPr userDrawn="1"/>
        </p:nvGrpSpPr>
        <p:grpSpPr>
          <a:xfrm>
            <a:off x="8748345" y="5922334"/>
            <a:ext cx="3378393" cy="899665"/>
            <a:chOff x="8748345" y="5922334"/>
            <a:chExt cx="3378393" cy="899665"/>
          </a:xfrm>
        </p:grpSpPr>
        <p:pic>
          <p:nvPicPr>
            <p:cNvPr id="7" name="Graphic 6">
              <a:extLst>
                <a:ext uri="{FF2B5EF4-FFF2-40B4-BE49-F238E27FC236}">
                  <a16:creationId xmlns:a16="http://schemas.microsoft.com/office/drawing/2014/main" id="{52D4ADF9-6D79-44BD-B222-1A57417D815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8" name="Graphic 7">
              <a:extLst>
                <a:ext uri="{FF2B5EF4-FFF2-40B4-BE49-F238E27FC236}">
                  <a16:creationId xmlns:a16="http://schemas.microsoft.com/office/drawing/2014/main" id="{F1AE039C-CBC2-474F-BD4C-C8A097EEDE1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9" name="Graphic 8">
            <a:extLst>
              <a:ext uri="{FF2B5EF4-FFF2-40B4-BE49-F238E27FC236}">
                <a16:creationId xmlns:a16="http://schemas.microsoft.com/office/drawing/2014/main" id="{439E75BD-A5F9-4A6A-BCE4-C6D74624497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627509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grpSp>
        <p:nvGrpSpPr>
          <p:cNvPr id="10" name="Group 9">
            <a:extLst>
              <a:ext uri="{FF2B5EF4-FFF2-40B4-BE49-F238E27FC236}">
                <a16:creationId xmlns:a16="http://schemas.microsoft.com/office/drawing/2014/main" id="{B9AD06D6-106C-48C4-943A-D2AFED171FBC}"/>
              </a:ext>
            </a:extLst>
          </p:cNvPr>
          <p:cNvGrpSpPr/>
          <p:nvPr userDrawn="1"/>
        </p:nvGrpSpPr>
        <p:grpSpPr>
          <a:xfrm>
            <a:off x="8748345" y="5922334"/>
            <a:ext cx="3378393" cy="899665"/>
            <a:chOff x="8748345" y="5922334"/>
            <a:chExt cx="3378393" cy="899665"/>
          </a:xfrm>
        </p:grpSpPr>
        <p:pic>
          <p:nvPicPr>
            <p:cNvPr id="11" name="Graphic 10">
              <a:extLst>
                <a:ext uri="{FF2B5EF4-FFF2-40B4-BE49-F238E27FC236}">
                  <a16:creationId xmlns:a16="http://schemas.microsoft.com/office/drawing/2014/main" id="{E39DB406-299D-4968-BFC9-8479320EA0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84787" y="5922334"/>
              <a:ext cx="841951" cy="899665"/>
            </a:xfrm>
            <a:prstGeom prst="rect">
              <a:avLst/>
            </a:prstGeom>
          </p:spPr>
        </p:pic>
        <p:pic>
          <p:nvPicPr>
            <p:cNvPr id="12" name="Graphic 11">
              <a:extLst>
                <a:ext uri="{FF2B5EF4-FFF2-40B4-BE49-F238E27FC236}">
                  <a16:creationId xmlns:a16="http://schemas.microsoft.com/office/drawing/2014/main" id="{9020996D-F71B-4312-BFAE-07E65110E99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48345" y="6477933"/>
              <a:ext cx="2474643" cy="300106"/>
            </a:xfrm>
            <a:prstGeom prst="rect">
              <a:avLst/>
            </a:prstGeom>
          </p:spPr>
        </p:pic>
      </p:grpSp>
      <p:pic>
        <p:nvPicPr>
          <p:cNvPr id="13" name="Graphic 12">
            <a:extLst>
              <a:ext uri="{FF2B5EF4-FFF2-40B4-BE49-F238E27FC236}">
                <a16:creationId xmlns:a16="http://schemas.microsoft.com/office/drawing/2014/main" id="{8322AB92-BFE9-49A0-9BCF-9D7DA37D2BDB}"/>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 y="6022526"/>
            <a:ext cx="2446870" cy="824646"/>
          </a:xfrm>
          <a:prstGeom prst="rect">
            <a:avLst/>
          </a:prstGeom>
        </p:spPr>
      </p:pic>
    </p:spTree>
    <p:extLst>
      <p:ext uri="{BB962C8B-B14F-4D97-AF65-F5344CB8AC3E}">
        <p14:creationId xmlns:p14="http://schemas.microsoft.com/office/powerpoint/2010/main" val="98384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76172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94273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50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6065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107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286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4178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268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1392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6599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4556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0234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1928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7683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43165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7287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925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205464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0460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505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06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705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773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28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3455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3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7102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8966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58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image" Target="../media/image20.emf"/><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2" r:id="rId16"/>
    <p:sldLayoutId id="2147483704" r:id="rId17"/>
    <p:sldLayoutId id="2147483708" r:id="rId18"/>
    <p:sldLayoutId id="2147483710" r:id="rId19"/>
    <p:sldLayoutId id="2147483711" r:id="rId20"/>
    <p:sldLayoutId id="2147483712" r:id="rId21"/>
    <p:sldLayoutId id="214748371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6507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3" Type="http://schemas.openxmlformats.org/officeDocument/2006/relationships/hyperlink" Target="https://customvision.ai/"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hyperlink" Target="https://gallery.azure.ai/model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gist.github.com/marcominerva/74ab33bef3660bb9a0f6db2f6cebd97b"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azure.microsoft.com/en-us/blog/running-cognitive-service-containers/" TargetMode="External"/><Relationship Id="rId3" Type="http://schemas.openxmlformats.org/officeDocument/2006/relationships/hyperlink" Target="https://onnx.ai/" TargetMode="External"/><Relationship Id="rId7" Type="http://schemas.openxmlformats.org/officeDocument/2006/relationships/hyperlink" Target="https://customvision.ai/"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microsoft.com/en-us/store/p/emoji8/9n5vj4hkp6x1" TargetMode="External"/><Relationship Id="rId5" Type="http://schemas.openxmlformats.org/officeDocument/2006/relationships/hyperlink" Target="https://www.microsoft.com/en-us/store/p/emoji8/9n5vj4hkp6x1?rtc=1&amp;activetab=pivot:overviewtab" TargetMode="External"/><Relationship Id="rId4" Type="http://schemas.openxmlformats.org/officeDocument/2006/relationships/hyperlink" Target="https://gallery.azure.ai/models" TargetMode="External"/><Relationship Id="rId9" Type="http://schemas.openxmlformats.org/officeDocument/2006/relationships/hyperlink" Target="https://github.com/DotNetToscana/CustomVisionCompan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1.jpeg"/><Relationship Id="rId5" Type="http://schemas.openxmlformats.org/officeDocument/2006/relationships/image" Target="../media/image30.jp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82D-2F8C-4ECE-841D-50A8C4D4F27D}"/>
              </a:ext>
            </a:extLst>
          </p:cNvPr>
          <p:cNvSpPr>
            <a:spLocks noGrp="1"/>
          </p:cNvSpPr>
          <p:nvPr>
            <p:ph type="ctrTitle"/>
          </p:nvPr>
        </p:nvSpPr>
        <p:spPr>
          <a:xfrm>
            <a:off x="381000" y="3429000"/>
            <a:ext cx="9144000" cy="974558"/>
          </a:xfrm>
        </p:spPr>
        <p:txBody>
          <a:bodyPr>
            <a:normAutofit/>
          </a:bodyPr>
          <a:lstStyle/>
          <a:p>
            <a:r>
              <a:rPr lang="en-US" dirty="0">
                <a:solidFill>
                  <a:srgbClr val="163555"/>
                </a:solidFill>
              </a:rPr>
              <a:t>AI on the Edge… and Containers</a:t>
            </a:r>
          </a:p>
        </p:txBody>
      </p:sp>
      <p:sp>
        <p:nvSpPr>
          <p:cNvPr id="11" name="Subtitle 2">
            <a:extLst>
              <a:ext uri="{FF2B5EF4-FFF2-40B4-BE49-F238E27FC236}">
                <a16:creationId xmlns:a16="http://schemas.microsoft.com/office/drawing/2014/main" id="{D9BD3AB8-FCAE-45C5-B044-CA23058C2BFE}"/>
              </a:ext>
            </a:extLst>
          </p:cNvPr>
          <p:cNvSpPr txBox="1">
            <a:spLocks/>
          </p:cNvSpPr>
          <p:nvPr/>
        </p:nvSpPr>
        <p:spPr>
          <a:xfrm>
            <a:off x="222154" y="4394033"/>
            <a:ext cx="3878791" cy="2452531"/>
          </a:xfrm>
          <a:prstGeom prst="rect">
            <a:avLst/>
          </a:prstGeom>
        </p:spPr>
        <p:txBody>
          <a:bodyPr vert="horz" lIns="91440" tIns="45720" rIns="91440" bIns="45720" rtlCol="0" anchor="b">
            <a:norm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163555"/>
                </a:solidFill>
              </a:rPr>
              <a:t>Riccardo Cappello</a:t>
            </a:r>
          </a:p>
          <a:p>
            <a:r>
              <a:rPr lang="en-GB" dirty="0">
                <a:solidFill>
                  <a:srgbClr val="163555"/>
                </a:solidFill>
              </a:rPr>
              <a:t>Microsoft MVP Microsoft Azure</a:t>
            </a:r>
          </a:p>
          <a:p>
            <a:r>
              <a:rPr lang="en-GB" dirty="0">
                <a:solidFill>
                  <a:srgbClr val="163555"/>
                </a:solidFill>
              </a:rPr>
              <a:t>Intel Software Innovator</a:t>
            </a:r>
            <a:endParaRPr lang="en-US" dirty="0">
              <a:solidFill>
                <a:srgbClr val="163555"/>
              </a:solidFill>
            </a:endParaRPr>
          </a:p>
        </p:txBody>
      </p:sp>
      <p:sp>
        <p:nvSpPr>
          <p:cNvPr id="12" name="Subtitle 2">
            <a:extLst>
              <a:ext uri="{FF2B5EF4-FFF2-40B4-BE49-F238E27FC236}">
                <a16:creationId xmlns:a16="http://schemas.microsoft.com/office/drawing/2014/main" id="{00DB35E2-EFC0-4089-8569-6995CE8EECEF}"/>
              </a:ext>
            </a:extLst>
          </p:cNvPr>
          <p:cNvSpPr txBox="1">
            <a:spLocks/>
          </p:cNvSpPr>
          <p:nvPr/>
        </p:nvSpPr>
        <p:spPr>
          <a:xfrm>
            <a:off x="7390356" y="4394033"/>
            <a:ext cx="4579490" cy="245253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2000" b="1" dirty="0">
                <a:solidFill>
                  <a:srgbClr val="163555"/>
                </a:solidFill>
              </a:rPr>
              <a:t>Marco Dal Pino</a:t>
            </a:r>
          </a:p>
          <a:p>
            <a:pPr algn="r"/>
            <a:r>
              <a:rPr lang="it-IT" sz="2000" dirty="0">
                <a:solidFill>
                  <a:srgbClr val="163555"/>
                </a:solidFill>
              </a:rPr>
              <a:t>Microsoft MVP Windows Development</a:t>
            </a:r>
          </a:p>
          <a:p>
            <a:pPr algn="r"/>
            <a:r>
              <a:rPr lang="it-IT" sz="2000" dirty="0">
                <a:solidFill>
                  <a:srgbClr val="163555"/>
                </a:solidFill>
              </a:rPr>
              <a:t>Intel Software Innovator / Intel </a:t>
            </a:r>
            <a:r>
              <a:rPr lang="it-IT" sz="2000" dirty="0" err="1">
                <a:solidFill>
                  <a:srgbClr val="163555"/>
                </a:solidFill>
              </a:rPr>
              <a:t>Blackbelt</a:t>
            </a:r>
            <a:endParaRPr lang="it-IT" sz="2000" dirty="0">
              <a:solidFill>
                <a:srgbClr val="163555"/>
              </a:solidFill>
            </a:endParaRPr>
          </a:p>
        </p:txBody>
      </p:sp>
      <p:pic>
        <p:nvPicPr>
          <p:cNvPr id="13" name="Picture 2" descr="https://software.intel.com/sites/default/files/managed/9f/d5/Intel%C2%AE%20Software%20Innovator%20Program%20%20%20Overview%20%20%20Intel%C2%AE%20Developer%20Zone.png">
            <a:extLst>
              <a:ext uri="{FF2B5EF4-FFF2-40B4-BE49-F238E27FC236}">
                <a16:creationId xmlns:a16="http://schemas.microsoft.com/office/drawing/2014/main" id="{5AC1126D-8CAF-43B1-A53A-7CF9DA9EA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1556"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6">
            <a:extLst>
              <a:ext uri="{FF2B5EF4-FFF2-40B4-BE49-F238E27FC236}">
                <a16:creationId xmlns:a16="http://schemas.microsoft.com/office/drawing/2014/main" id="{D7297139-3747-44BD-9A5F-11C05A63DC40}"/>
              </a:ext>
            </a:extLst>
          </p:cNvPr>
          <p:cNvPicPr>
            <a:picLocks noChangeAspect="1"/>
          </p:cNvPicPr>
          <p:nvPr/>
        </p:nvPicPr>
        <p:blipFill>
          <a:blip r:embed="rId4"/>
          <a:stretch>
            <a:fillRect/>
          </a:stretch>
        </p:blipFill>
        <p:spPr>
          <a:xfrm>
            <a:off x="4202139" y="5502711"/>
            <a:ext cx="1264806" cy="1288614"/>
          </a:xfrm>
          <a:prstGeom prst="rect">
            <a:avLst/>
          </a:prstGeom>
        </p:spPr>
      </p:pic>
      <p:pic>
        <p:nvPicPr>
          <p:cNvPr id="15" name="Immagine 3">
            <a:extLst>
              <a:ext uri="{FF2B5EF4-FFF2-40B4-BE49-F238E27FC236}">
                <a16:creationId xmlns:a16="http://schemas.microsoft.com/office/drawing/2014/main" id="{7F3C294A-8DCD-4F5C-9711-B75D5CCEEA8C}"/>
              </a:ext>
            </a:extLst>
          </p:cNvPr>
          <p:cNvPicPr>
            <a:picLocks noChangeAspect="1"/>
          </p:cNvPicPr>
          <p:nvPr/>
        </p:nvPicPr>
        <p:blipFill>
          <a:blip r:embed="rId5"/>
          <a:stretch>
            <a:fillRect/>
          </a:stretch>
        </p:blipFill>
        <p:spPr>
          <a:xfrm>
            <a:off x="5455920" y="5553378"/>
            <a:ext cx="785828" cy="1237947"/>
          </a:xfrm>
          <a:prstGeom prst="rect">
            <a:avLst/>
          </a:prstGeom>
        </p:spPr>
      </p:pic>
      <p:pic>
        <p:nvPicPr>
          <p:cNvPr id="4" name="Picture 3">
            <a:extLst>
              <a:ext uri="{FF2B5EF4-FFF2-40B4-BE49-F238E27FC236}">
                <a16:creationId xmlns:a16="http://schemas.microsoft.com/office/drawing/2014/main" id="{55302C56-6DB6-4789-93DA-3EEE70F29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882" y="5235472"/>
            <a:ext cx="863369" cy="861600"/>
          </a:xfrm>
          <a:prstGeom prst="rect">
            <a:avLst/>
          </a:prstGeom>
        </p:spPr>
      </p:pic>
    </p:spTree>
    <p:extLst>
      <p:ext uri="{BB962C8B-B14F-4D97-AF65-F5344CB8AC3E}">
        <p14:creationId xmlns:p14="http://schemas.microsoft.com/office/powerpoint/2010/main" val="16441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err="1">
                <a:solidFill>
                  <a:srgbClr val="163555"/>
                </a:solidFill>
              </a:rPr>
              <a:t>WinMLTools</a:t>
            </a:r>
            <a:r>
              <a:rPr lang="en-US" kern="0">
                <a:solidFill>
                  <a:srgbClr val="163555"/>
                </a:solidFill>
              </a:rPr>
              <a:t> converts existing models from </a:t>
            </a:r>
            <a:r>
              <a:rPr lang="en-US" kern="0" err="1">
                <a:solidFill>
                  <a:srgbClr val="163555"/>
                </a:solidFill>
              </a:rPr>
              <a:t>CoreML</a:t>
            </a:r>
            <a:r>
              <a:rPr lang="en-US" kern="0">
                <a:solidFill>
                  <a:srgbClr val="163555"/>
                </a:solidFill>
              </a:rPr>
              <a:t>, </a:t>
            </a:r>
            <a:r>
              <a:rPr lang="en-US" kern="0" err="1">
                <a:solidFill>
                  <a:srgbClr val="163555"/>
                </a:solidFill>
              </a:rPr>
              <a:t>scikit</a:t>
            </a:r>
            <a:r>
              <a:rPr lang="en-US" kern="0">
                <a:solidFill>
                  <a:srgbClr val="163555"/>
                </a:solidFill>
              </a:rPr>
              <a:t>-learn, LIBSVM, and </a:t>
            </a:r>
            <a:r>
              <a:rPr lang="en-US" kern="0" err="1">
                <a:solidFill>
                  <a:srgbClr val="163555"/>
                </a:solidFill>
              </a:rPr>
              <a:t>XGBoost</a:t>
            </a:r>
            <a:endParaRPr lang="en-US" kern="0">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Custom Vision makes it easy to create your own image models - </a:t>
            </a:r>
            <a:r>
              <a:rPr lang="en-US">
                <a:solidFill>
                  <a:srgbClr val="163555"/>
                </a:solidFill>
                <a:hlinkClick r:id="rId3"/>
              </a:rPr>
              <a:t>https://customvision.ai/</a:t>
            </a:r>
            <a:endParaRPr lang="en-US">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AI Gallery curates models for use with Windows ML - </a:t>
            </a:r>
            <a:r>
              <a:rPr lang="en-US" u="sng">
                <a:solidFill>
                  <a:srgbClr val="163555"/>
                </a:solidFill>
                <a:hlinkClick r:id="rId4"/>
              </a:rPr>
              <a:t>https://gallery.azure.ai/models</a:t>
            </a:r>
            <a:endParaRPr lang="en-US" u="sng">
              <a:solidFill>
                <a:srgbClr val="163555"/>
              </a:solidFill>
            </a:endParaRPr>
          </a:p>
          <a:p>
            <a:pPr marL="342900" indent="-342900">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endParaRPr lang="en-US" kern="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How do I get ONNX models to use in my application?</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E5B-B4AA-4CEE-8EFF-35FC54CA9BAE}"/>
              </a:ext>
            </a:extLst>
          </p:cNvPr>
          <p:cNvSpPr>
            <a:spLocks noGrp="1"/>
          </p:cNvSpPr>
          <p:nvPr>
            <p:ph type="title"/>
          </p:nvPr>
        </p:nvSpPr>
        <p:spPr/>
        <p:txBody>
          <a:bodyPr/>
          <a:lstStyle/>
          <a:p>
            <a:r>
              <a:rPr lang="en-US"/>
              <a:t>Azure Custom Vision</a:t>
            </a:r>
          </a:p>
        </p:txBody>
      </p:sp>
      <p:sp>
        <p:nvSpPr>
          <p:cNvPr id="3" name="Text Placeholder 2">
            <a:extLst>
              <a:ext uri="{FF2B5EF4-FFF2-40B4-BE49-F238E27FC236}">
                <a16:creationId xmlns:a16="http://schemas.microsoft.com/office/drawing/2014/main" id="{4D74FC0F-D46C-4854-AC70-E8A345FFC4D6}"/>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31185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r>
              <a:rPr lang="en-US" dirty="0"/>
              <a:t>More edges with Custom Vision</a:t>
            </a:r>
          </a:p>
        </p:txBody>
      </p:sp>
      <p:sp>
        <p:nvSpPr>
          <p:cNvPr id="3" name="Text Placeholder 2">
            <a:extLst>
              <a:ext uri="{FF2B5EF4-FFF2-40B4-BE49-F238E27FC236}">
                <a16:creationId xmlns:a16="http://schemas.microsoft.com/office/drawing/2014/main" id="{1978689B-290D-496C-ABA3-710892B6314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2289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Custom Vision models targets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lstStyle/>
          <a:p>
            <a:r>
              <a:rPr lang="en-US" dirty="0" err="1"/>
              <a:t>CoreML</a:t>
            </a:r>
            <a:endParaRPr lang="en-US" dirty="0"/>
          </a:p>
          <a:p>
            <a:pPr lvl="1"/>
            <a:r>
              <a:rPr lang="en-US" sz="2400" dirty="0"/>
              <a:t>iOS 11 &amp; later</a:t>
            </a:r>
          </a:p>
          <a:p>
            <a:r>
              <a:rPr lang="en-US" dirty="0"/>
              <a:t>TensorFlow</a:t>
            </a:r>
          </a:p>
          <a:p>
            <a:pPr lvl="1"/>
            <a:r>
              <a:rPr lang="en-US" sz="2400" dirty="0"/>
              <a:t>Android</a:t>
            </a:r>
          </a:p>
          <a:p>
            <a:r>
              <a:rPr lang="en-US" dirty="0"/>
              <a:t>ONNX</a:t>
            </a:r>
          </a:p>
          <a:p>
            <a:pPr lvl="1"/>
            <a:r>
              <a:rPr lang="en-US" sz="2400" dirty="0"/>
              <a:t>Windows ML</a:t>
            </a:r>
          </a:p>
          <a:p>
            <a:r>
              <a:rPr lang="en-US" dirty="0" err="1"/>
              <a:t>Dockerfile</a:t>
            </a:r>
            <a:endParaRPr lang="en-US" dirty="0"/>
          </a:p>
          <a:p>
            <a:pPr lvl="1"/>
            <a:r>
              <a:rPr lang="en-US" sz="2400" dirty="0"/>
              <a:t>Azure IoT Edge, Azure Functions, </a:t>
            </a:r>
            <a:r>
              <a:rPr lang="en-US" sz="2400" dirty="0" err="1"/>
              <a:t>AzureML</a:t>
            </a:r>
            <a:endParaRPr lang="en-US" sz="2400" dirty="0"/>
          </a:p>
        </p:txBody>
      </p:sp>
    </p:spTree>
    <p:extLst>
      <p:ext uri="{BB962C8B-B14F-4D97-AF65-F5344CB8AC3E}">
        <p14:creationId xmlns:p14="http://schemas.microsoft.com/office/powerpoint/2010/main" val="151293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Custom Vision offline models with iOS &amp; Android</a:t>
            </a:r>
          </a:p>
        </p:txBody>
      </p:sp>
      <p:sp>
        <p:nvSpPr>
          <p:cNvPr id="3" name="Text Placeholder 2">
            <a:extLst>
              <a:ext uri="{FF2B5EF4-FFF2-40B4-BE49-F238E27FC236}">
                <a16:creationId xmlns:a16="http://schemas.microsoft.com/office/drawing/2014/main" id="{9A3078C3-04B8-42DE-ACA6-2ADF0A50EEEF}"/>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412904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59899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AI on </a:t>
            </a:r>
            <a:r>
              <a:rPr lang="en-US" dirty="0" err="1"/>
              <a:t>Raspeberry</a:t>
            </a:r>
            <a:r>
              <a:rPr lang="en-US" dirty="0"/>
              <a:t> Pi with Docker</a:t>
            </a:r>
          </a:p>
        </p:txBody>
      </p:sp>
      <p:sp>
        <p:nvSpPr>
          <p:cNvPr id="3" name="Text Placeholder 2">
            <a:extLst>
              <a:ext uri="{FF2B5EF4-FFF2-40B4-BE49-F238E27FC236}">
                <a16:creationId xmlns:a16="http://schemas.microsoft.com/office/drawing/2014/main" id="{244F1F6B-90F9-43E1-86E1-B6E6FCF0A063}"/>
              </a:ext>
            </a:extLst>
          </p:cNvPr>
          <p:cNvSpPr>
            <a:spLocks noGrp="1"/>
          </p:cNvSpPr>
          <p:nvPr>
            <p:ph type="body" idx="1"/>
          </p:nvPr>
        </p:nvSpPr>
        <p:spPr/>
        <p:txBody>
          <a:bodyPr/>
          <a:lstStyle/>
          <a:p>
            <a:r>
              <a:rPr lang="en-GB" dirty="0"/>
              <a:t>Demo</a:t>
            </a:r>
          </a:p>
        </p:txBody>
      </p:sp>
    </p:spTree>
    <p:extLst>
      <p:ext uri="{BB962C8B-B14F-4D97-AF65-F5344CB8AC3E}">
        <p14:creationId xmlns:p14="http://schemas.microsoft.com/office/powerpoint/2010/main" val="156215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Modify files to make things work</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lstStyle/>
          <a:p>
            <a:r>
              <a:rPr lang="en-US" dirty="0" err="1"/>
              <a:t>Dockerfile</a:t>
            </a:r>
            <a:r>
              <a:rPr lang="en-US" dirty="0"/>
              <a:t>: add the following</a:t>
            </a:r>
          </a:p>
          <a:p>
            <a:pPr marL="336145" lvl="1" indent="0">
              <a:buNone/>
            </a:pPr>
            <a:endParaRPr lang="en-US" sz="2400" dirty="0"/>
          </a:p>
          <a:p>
            <a:endParaRPr lang="en-US" sz="2400" dirty="0"/>
          </a:p>
        </p:txBody>
      </p:sp>
      <p:sp>
        <p:nvSpPr>
          <p:cNvPr id="4" name="TextBox 2">
            <a:extLst>
              <a:ext uri="{FF2B5EF4-FFF2-40B4-BE49-F238E27FC236}">
                <a16:creationId xmlns:a16="http://schemas.microsoft.com/office/drawing/2014/main" id="{0F930855-F40C-4107-A5BE-E56321F073B5}"/>
              </a:ext>
            </a:extLst>
          </p:cNvPr>
          <p:cNvSpPr txBox="1"/>
          <p:nvPr/>
        </p:nvSpPr>
        <p:spPr>
          <a:xfrm>
            <a:off x="118768" y="1928259"/>
            <a:ext cx="1267441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Consolas" panose="020B0609020204030204" pitchFamily="49" charset="0"/>
              </a:rPr>
              <a:t>RUN pip install https://github.com/lhelontra/tensorflow-on-arm/releases/download/v1.5.0/tensorflow-1.5.0-cp35-none-linux_armv7whl</a:t>
            </a:r>
          </a:p>
        </p:txBody>
      </p:sp>
      <p:sp>
        <p:nvSpPr>
          <p:cNvPr id="5" name="Text Placeholder 1">
            <a:extLst>
              <a:ext uri="{FF2B5EF4-FFF2-40B4-BE49-F238E27FC236}">
                <a16:creationId xmlns:a16="http://schemas.microsoft.com/office/drawing/2014/main" id="{99A91C10-F9AC-47A4-8D31-DB8AC4DACFDF}"/>
              </a:ext>
            </a:extLst>
          </p:cNvPr>
          <p:cNvSpPr txBox="1">
            <a:spLocks/>
          </p:cNvSpPr>
          <p:nvPr/>
        </p:nvSpPr>
        <p:spPr>
          <a:xfrm>
            <a:off x="269238" y="2930108"/>
            <a:ext cx="11653523" cy="154023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app/requirements.txt: remove the following</a:t>
            </a:r>
          </a:p>
          <a:p>
            <a:pPr marL="336145" lvl="1" indent="0">
              <a:buFont typeface="Arial" pitchFamily="34" charset="0"/>
              <a:buNone/>
            </a:pPr>
            <a:endParaRPr lang="en-US" sz="2400" dirty="0"/>
          </a:p>
          <a:p>
            <a:endParaRPr lang="en-US" sz="2400" dirty="0"/>
          </a:p>
        </p:txBody>
      </p:sp>
      <p:sp>
        <p:nvSpPr>
          <p:cNvPr id="6" name="TextBox 2">
            <a:extLst>
              <a:ext uri="{FF2B5EF4-FFF2-40B4-BE49-F238E27FC236}">
                <a16:creationId xmlns:a16="http://schemas.microsoft.com/office/drawing/2014/main" id="{B9A7A6EF-C4EA-48DB-BF8C-F6D8509CEAE5}"/>
              </a:ext>
            </a:extLst>
          </p:cNvPr>
          <p:cNvSpPr txBox="1"/>
          <p:nvPr/>
        </p:nvSpPr>
        <p:spPr>
          <a:xfrm>
            <a:off x="269238" y="3700223"/>
            <a:ext cx="126744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latin typeface="Consolas" panose="020B0609020204030204" pitchFamily="49" charset="0"/>
              </a:rPr>
              <a:t>tensorflow</a:t>
            </a:r>
            <a:r>
              <a:rPr lang="en-US" sz="2400" dirty="0">
                <a:gradFill>
                  <a:gsLst>
                    <a:gs pos="2917">
                      <a:schemeClr val="tx1"/>
                    </a:gs>
                    <a:gs pos="30000">
                      <a:schemeClr val="tx1"/>
                    </a:gs>
                  </a:gsLst>
                  <a:lin ang="5400000" scaled="0"/>
                </a:gradFill>
                <a:latin typeface="Consolas" panose="020B0609020204030204" pitchFamily="49" charset="0"/>
              </a:rPr>
              <a:t>==1.5.0</a:t>
            </a:r>
          </a:p>
        </p:txBody>
      </p:sp>
      <p:sp>
        <p:nvSpPr>
          <p:cNvPr id="7" name="Rettangolo 6">
            <a:extLst>
              <a:ext uri="{FF2B5EF4-FFF2-40B4-BE49-F238E27FC236}">
                <a16:creationId xmlns:a16="http://schemas.microsoft.com/office/drawing/2014/main" id="{296209B2-6C35-44E5-B69E-94670F23D314}"/>
              </a:ext>
            </a:extLst>
          </p:cNvPr>
          <p:cNvSpPr/>
          <p:nvPr/>
        </p:nvSpPr>
        <p:spPr>
          <a:xfrm>
            <a:off x="1953422" y="4511924"/>
            <a:ext cx="9005103" cy="1323439"/>
          </a:xfrm>
          <a:prstGeom prst="rect">
            <a:avLst/>
          </a:prstGeom>
        </p:spPr>
        <p:txBody>
          <a:bodyPr wrap="square">
            <a:spAutoFit/>
          </a:bodyPr>
          <a:lstStyle/>
          <a:p>
            <a:r>
              <a:rPr lang="it-IT" sz="4000" dirty="0">
                <a:hlinkClick r:id="rId3"/>
              </a:rPr>
              <a:t>https://gist.github.com/marcominerva/74ab33bef3660bb9a0f6db2f6cebd97b</a:t>
            </a:r>
            <a:endParaRPr lang="it-IT" sz="4000" dirty="0"/>
          </a:p>
        </p:txBody>
      </p:sp>
    </p:spTree>
    <p:extLst>
      <p:ext uri="{BB962C8B-B14F-4D97-AF65-F5344CB8AC3E}">
        <p14:creationId xmlns:p14="http://schemas.microsoft.com/office/powerpoint/2010/main" val="51627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dirty="0"/>
              <a:t>References</a:t>
            </a:r>
          </a:p>
        </p:txBody>
      </p:sp>
      <p:sp>
        <p:nvSpPr>
          <p:cNvPr id="2" name="Text Placeholder 1">
            <a:extLst>
              <a:ext uri="{FF2B5EF4-FFF2-40B4-BE49-F238E27FC236}">
                <a16:creationId xmlns:a16="http://schemas.microsoft.com/office/drawing/2014/main" id="{9854F6B1-9A29-47D2-8AA6-EA9FFD02BA9D}"/>
              </a:ext>
            </a:extLst>
          </p:cNvPr>
          <p:cNvSpPr>
            <a:spLocks noGrp="1"/>
          </p:cNvSpPr>
          <p:nvPr>
            <p:ph idx="1"/>
          </p:nvPr>
        </p:nvSpPr>
        <p:spPr/>
        <p:txBody>
          <a:bodyPr>
            <a:normAutofit fontScale="92500" lnSpcReduction="10000"/>
          </a:bodyPr>
          <a:lstStyle/>
          <a:p>
            <a:pPr marL="571500" indent="-571500">
              <a:buFont typeface="Arial" panose="020B0604020202020204" pitchFamily="34" charset="0"/>
              <a:buChar char="•"/>
            </a:pPr>
            <a:r>
              <a:rPr lang="en-US" sz="3500" dirty="0">
                <a:hlinkClick r:id="rId3"/>
              </a:rPr>
              <a:t>https://onnx.ai</a:t>
            </a:r>
            <a:endParaRPr lang="en-US" sz="3500" dirty="0"/>
          </a:p>
          <a:p>
            <a:pPr marL="571500" indent="-571500">
              <a:buFont typeface="Arial" panose="020B0604020202020204" pitchFamily="34" charset="0"/>
              <a:buChar char="•"/>
            </a:pPr>
            <a:r>
              <a:rPr lang="en-US" sz="3500" u="sng" dirty="0">
                <a:solidFill>
                  <a:srgbClr val="163555"/>
                </a:solidFill>
                <a:hlinkClick r:id="rId4"/>
              </a:rPr>
              <a:t>https://gallery.azure.ai/models</a:t>
            </a:r>
            <a:endParaRPr lang="en-US" sz="3500" u="sng" dirty="0">
              <a:solidFill>
                <a:schemeClr val="tx1"/>
              </a:solidFill>
              <a:hlinkClick r:id="rId5"/>
            </a:endParaRPr>
          </a:p>
          <a:p>
            <a:pPr marL="571500" indent="-571500">
              <a:buFont typeface="Arial" panose="020B0604020202020204" pitchFamily="34" charset="0"/>
              <a:buChar char="•"/>
            </a:pPr>
            <a:r>
              <a:rPr lang="en-US" sz="3500" dirty="0">
                <a:solidFill>
                  <a:schemeClr val="tx1"/>
                </a:solidFill>
              </a:rPr>
              <a:t>Emoji8: </a:t>
            </a:r>
            <a:r>
              <a:rPr lang="en-US" sz="3500" dirty="0">
                <a:solidFill>
                  <a:srgbClr val="163555"/>
                </a:solidFill>
                <a:latin typeface="+mj-lt"/>
                <a:hlinkClick r:id="rId6"/>
              </a:rPr>
              <a:t>https://www.microsoft.com/en-us/store/p/emoji8/9n5vj4hkp6x1</a:t>
            </a:r>
            <a:endParaRPr lang="en-US" sz="3500" dirty="0">
              <a:solidFill>
                <a:srgbClr val="163555"/>
              </a:solidFill>
              <a:latin typeface="+mj-lt"/>
            </a:endParaRPr>
          </a:p>
          <a:p>
            <a:pPr marL="571500" indent="-571500">
              <a:buFont typeface="Arial" panose="020B0604020202020204" pitchFamily="34" charset="0"/>
              <a:buChar char="•"/>
            </a:pPr>
            <a:r>
              <a:rPr lang="en-US" sz="3500" dirty="0">
                <a:solidFill>
                  <a:srgbClr val="163555"/>
                </a:solidFill>
                <a:hlinkClick r:id="rId7"/>
              </a:rPr>
              <a:t>https://customvision.ai</a:t>
            </a:r>
            <a:endParaRPr lang="en-US" sz="3500" dirty="0">
              <a:solidFill>
                <a:srgbClr val="163555"/>
              </a:solidFill>
            </a:endParaRPr>
          </a:p>
          <a:p>
            <a:pPr marL="571500" indent="-571500">
              <a:buFont typeface="Arial" panose="020B0604020202020204" pitchFamily="34" charset="0"/>
              <a:buChar char="•"/>
            </a:pPr>
            <a:r>
              <a:rPr lang="en-US" sz="3500" dirty="0">
                <a:solidFill>
                  <a:srgbClr val="163555"/>
                </a:solidFill>
                <a:hlinkClick r:id="rId8"/>
              </a:rPr>
              <a:t>https://azure.microsoft.com/en-us/blog/running-cognitive-service-containers/</a:t>
            </a:r>
            <a:r>
              <a:rPr lang="en-US" sz="3500" dirty="0">
                <a:solidFill>
                  <a:srgbClr val="163555"/>
                </a:solidFill>
              </a:rPr>
              <a:t> </a:t>
            </a:r>
          </a:p>
          <a:p>
            <a:pPr marL="571500" indent="-571500">
              <a:buFont typeface="Arial" panose="020B0604020202020204" pitchFamily="34" charset="0"/>
              <a:buChar char="•"/>
            </a:pPr>
            <a:r>
              <a:rPr lang="en-US" sz="3500" u="sng" dirty="0">
                <a:solidFill>
                  <a:schemeClr val="tx1"/>
                </a:solidFill>
                <a:hlinkClick r:id="rId9"/>
              </a:rPr>
              <a:t>https://github.com/DotNetToscana/CustomVisionCompanion</a:t>
            </a:r>
            <a:endParaRPr lang="en-US" sz="3500" u="sng" dirty="0">
              <a:solidFill>
                <a:schemeClr val="tx1"/>
              </a:solidFill>
            </a:endParaRPr>
          </a:p>
          <a:p>
            <a:endParaRPr lang="en-US" sz="2000" u="sng" dirty="0">
              <a:solidFill>
                <a:schemeClr val="tx1"/>
              </a:solidFill>
            </a:endParaRPr>
          </a:p>
        </p:txBody>
      </p:sp>
    </p:spTree>
    <p:extLst>
      <p:ext uri="{BB962C8B-B14F-4D97-AF65-F5344CB8AC3E}">
        <p14:creationId xmlns:p14="http://schemas.microsoft.com/office/powerpoint/2010/main" val="370711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A17B6AD4-E96F-4AE5-B2CF-D7216C4B5458}"/>
              </a:ext>
            </a:extLst>
          </p:cNvPr>
          <p:cNvSpPr/>
          <p:nvPr/>
        </p:nvSpPr>
        <p:spPr>
          <a:xfrm>
            <a:off x="1281466" y="2982957"/>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Thanks!</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Questions?</a:t>
            </a:r>
          </a:p>
        </p:txBody>
      </p:sp>
      <p:sp>
        <p:nvSpPr>
          <p:cNvPr id="7" name="Rectangle 58">
            <a:extLst>
              <a:ext uri="{FF2B5EF4-FFF2-40B4-BE49-F238E27FC236}">
                <a16:creationId xmlns:a16="http://schemas.microsoft.com/office/drawing/2014/main" id="{C4557D45-BC25-4B26-8C08-65D14299C702}"/>
              </a:ext>
            </a:extLst>
          </p:cNvPr>
          <p:cNvSpPr>
            <a:spLocks noChangeArrowheads="1"/>
          </p:cNvSpPr>
          <p:nvPr/>
        </p:nvSpPr>
        <p:spPr bwMode="auto">
          <a:xfrm>
            <a:off x="8580982" y="5035558"/>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 name="Rectangle 59">
            <a:extLst>
              <a:ext uri="{FF2B5EF4-FFF2-40B4-BE49-F238E27FC236}">
                <a16:creationId xmlns:a16="http://schemas.microsoft.com/office/drawing/2014/main" id="{3CDC0009-B605-464F-94DA-7BE26FAEC6FE}"/>
              </a:ext>
            </a:extLst>
          </p:cNvPr>
          <p:cNvSpPr>
            <a:spLocks noChangeArrowheads="1"/>
          </p:cNvSpPr>
          <p:nvPr/>
        </p:nvSpPr>
        <p:spPr bwMode="auto">
          <a:xfrm>
            <a:off x="8580982" y="5035558"/>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 name="Freeform 60">
            <a:extLst>
              <a:ext uri="{FF2B5EF4-FFF2-40B4-BE49-F238E27FC236}">
                <a16:creationId xmlns:a16="http://schemas.microsoft.com/office/drawing/2014/main" id="{A76EA733-BBC2-4685-BE44-85B5449ED503}"/>
              </a:ext>
            </a:extLst>
          </p:cNvPr>
          <p:cNvSpPr>
            <a:spLocks noEditPoints="1"/>
          </p:cNvSpPr>
          <p:nvPr/>
        </p:nvSpPr>
        <p:spPr bwMode="auto">
          <a:xfrm>
            <a:off x="8261365" y="5020742"/>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 name="Freeform 61">
            <a:extLst>
              <a:ext uri="{FF2B5EF4-FFF2-40B4-BE49-F238E27FC236}">
                <a16:creationId xmlns:a16="http://schemas.microsoft.com/office/drawing/2014/main" id="{47F274B6-873C-41E5-93ED-65AFF592C246}"/>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 name="Freeform 62">
            <a:extLst>
              <a:ext uri="{FF2B5EF4-FFF2-40B4-BE49-F238E27FC236}">
                <a16:creationId xmlns:a16="http://schemas.microsoft.com/office/drawing/2014/main" id="{064A1646-38FD-4962-859B-B4F0F6E56B98}"/>
              </a:ext>
            </a:extLst>
          </p:cNvPr>
          <p:cNvSpPr>
            <a:spLocks/>
          </p:cNvSpPr>
          <p:nvPr/>
        </p:nvSpPr>
        <p:spPr bwMode="auto">
          <a:xfrm>
            <a:off x="8470915" y="4993225"/>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90">
            <a:extLst>
              <a:ext uri="{FF2B5EF4-FFF2-40B4-BE49-F238E27FC236}">
                <a16:creationId xmlns:a16="http://schemas.microsoft.com/office/drawing/2014/main" id="{17D03D6C-5BA4-4C71-BB55-470C5AF0FA46}"/>
              </a:ext>
            </a:extLst>
          </p:cNvPr>
          <p:cNvSpPr>
            <a:spLocks/>
          </p:cNvSpPr>
          <p:nvPr/>
        </p:nvSpPr>
        <p:spPr bwMode="auto">
          <a:xfrm>
            <a:off x="1440312" y="4996825"/>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Title 21">
            <a:extLst>
              <a:ext uri="{FF2B5EF4-FFF2-40B4-BE49-F238E27FC236}">
                <a16:creationId xmlns:a16="http://schemas.microsoft.com/office/drawing/2014/main" id="{1694FA73-91DD-481F-89E2-220FFD763320}"/>
              </a:ext>
            </a:extLst>
          </p:cNvPr>
          <p:cNvSpPr>
            <a:spLocks noGrp="1"/>
          </p:cNvSpPr>
          <p:nvPr>
            <p:ph type="ctrTitle"/>
          </p:nvPr>
        </p:nvSpPr>
        <p:spPr/>
        <p:txBody>
          <a:bodyPr/>
          <a:lstStyle/>
          <a:p>
            <a:r>
              <a:rPr lang="en-GB" dirty="0"/>
              <a:t> </a:t>
            </a:r>
          </a:p>
        </p:txBody>
      </p:sp>
      <p:sp>
        <p:nvSpPr>
          <p:cNvPr id="23" name="Subtitle 2">
            <a:extLst>
              <a:ext uri="{FF2B5EF4-FFF2-40B4-BE49-F238E27FC236}">
                <a16:creationId xmlns:a16="http://schemas.microsoft.com/office/drawing/2014/main" id="{08BAEB50-B902-48BD-A2AD-D036C779B660}"/>
              </a:ext>
            </a:extLst>
          </p:cNvPr>
          <p:cNvSpPr txBox="1">
            <a:spLocks/>
          </p:cNvSpPr>
          <p:nvPr/>
        </p:nvSpPr>
        <p:spPr>
          <a:xfrm>
            <a:off x="222154" y="4394033"/>
            <a:ext cx="3878791" cy="2452531"/>
          </a:xfrm>
          <a:prstGeom prst="rect">
            <a:avLst/>
          </a:prstGeom>
        </p:spPr>
        <p:txBody>
          <a:bodyPr vert="horz" lIns="91440" tIns="45720" rIns="91440" bIns="45720" rtlCol="0" anchor="b">
            <a:norm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solidFill>
                  <a:srgbClr val="163555"/>
                </a:solidFill>
              </a:rPr>
              <a:t>Riccardo Cappello</a:t>
            </a:r>
          </a:p>
          <a:p>
            <a:r>
              <a:rPr lang="en-GB" dirty="0">
                <a:solidFill>
                  <a:srgbClr val="163555"/>
                </a:solidFill>
              </a:rPr>
              <a:t>Microsoft MVP Microsoft Azure</a:t>
            </a:r>
          </a:p>
          <a:p>
            <a:r>
              <a:rPr lang="en-GB" dirty="0">
                <a:solidFill>
                  <a:srgbClr val="163555"/>
                </a:solidFill>
              </a:rPr>
              <a:t>Intel Software Innovator</a:t>
            </a:r>
            <a:endParaRPr lang="en-US" dirty="0">
              <a:solidFill>
                <a:srgbClr val="163555"/>
              </a:solidFill>
            </a:endParaRPr>
          </a:p>
        </p:txBody>
      </p:sp>
      <p:sp>
        <p:nvSpPr>
          <p:cNvPr id="24" name="Subtitle 2">
            <a:extLst>
              <a:ext uri="{FF2B5EF4-FFF2-40B4-BE49-F238E27FC236}">
                <a16:creationId xmlns:a16="http://schemas.microsoft.com/office/drawing/2014/main" id="{04063F52-4566-49ED-AB2A-8F05A1F65486}"/>
              </a:ext>
            </a:extLst>
          </p:cNvPr>
          <p:cNvSpPr txBox="1">
            <a:spLocks/>
          </p:cNvSpPr>
          <p:nvPr/>
        </p:nvSpPr>
        <p:spPr>
          <a:xfrm>
            <a:off x="7390356" y="4394033"/>
            <a:ext cx="4579490" cy="2452530"/>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sz="2000" b="1" dirty="0">
                <a:solidFill>
                  <a:srgbClr val="163555"/>
                </a:solidFill>
              </a:rPr>
              <a:t>Marco Dal Pino</a:t>
            </a:r>
          </a:p>
          <a:p>
            <a:pPr algn="r"/>
            <a:r>
              <a:rPr lang="it-IT" sz="2000" dirty="0">
                <a:solidFill>
                  <a:srgbClr val="163555"/>
                </a:solidFill>
              </a:rPr>
              <a:t>Microsoft MVP Windows Development</a:t>
            </a:r>
          </a:p>
          <a:p>
            <a:pPr algn="r"/>
            <a:r>
              <a:rPr lang="it-IT" sz="2000" dirty="0">
                <a:solidFill>
                  <a:srgbClr val="163555"/>
                </a:solidFill>
              </a:rPr>
              <a:t>Intel Software Innovator / Intel </a:t>
            </a:r>
            <a:r>
              <a:rPr lang="it-IT" sz="2000" dirty="0" err="1">
                <a:solidFill>
                  <a:srgbClr val="163555"/>
                </a:solidFill>
              </a:rPr>
              <a:t>Blackbelt</a:t>
            </a:r>
            <a:endParaRPr lang="it-IT" sz="2000" dirty="0">
              <a:solidFill>
                <a:srgbClr val="163555"/>
              </a:solidFill>
            </a:endParaRPr>
          </a:p>
        </p:txBody>
      </p:sp>
      <p:pic>
        <p:nvPicPr>
          <p:cNvPr id="29" name="Picture 2" descr="https://software.intel.com/sites/default/files/managed/9f/d5/Intel%C2%AE%20Software%20Innovator%20Program%20%20%20Overview%20%20%20Intel%C2%AE%20Developer%20Zone.png">
            <a:extLst>
              <a:ext uri="{FF2B5EF4-FFF2-40B4-BE49-F238E27FC236}">
                <a16:creationId xmlns:a16="http://schemas.microsoft.com/office/drawing/2014/main" id="{0D7DD364-48DD-4616-81AB-FF7B756F6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861" y="5454702"/>
            <a:ext cx="1102895" cy="1336623"/>
          </a:xfrm>
          <a:prstGeom prst="rect">
            <a:avLst/>
          </a:prstGeom>
          <a:noFill/>
          <a:extLst>
            <a:ext uri="{909E8E84-426E-40DD-AFC4-6F175D3DCCD1}">
              <a14:hiddenFill xmlns:a14="http://schemas.microsoft.com/office/drawing/2010/main">
                <a:solidFill>
                  <a:srgbClr val="FFFFFF"/>
                </a:solidFill>
              </a14:hiddenFill>
            </a:ext>
          </a:extLst>
        </p:spPr>
      </p:pic>
      <p:pic>
        <p:nvPicPr>
          <p:cNvPr id="30" name="Immagine 6">
            <a:extLst>
              <a:ext uri="{FF2B5EF4-FFF2-40B4-BE49-F238E27FC236}">
                <a16:creationId xmlns:a16="http://schemas.microsoft.com/office/drawing/2014/main" id="{5978A16F-3B71-47C4-9EDA-740A46065ED5}"/>
              </a:ext>
            </a:extLst>
          </p:cNvPr>
          <p:cNvPicPr>
            <a:picLocks noChangeAspect="1"/>
          </p:cNvPicPr>
          <p:nvPr/>
        </p:nvPicPr>
        <p:blipFill>
          <a:blip r:embed="rId4"/>
          <a:stretch>
            <a:fillRect/>
          </a:stretch>
        </p:blipFill>
        <p:spPr>
          <a:xfrm>
            <a:off x="4468540" y="5502711"/>
            <a:ext cx="1288614" cy="1288614"/>
          </a:xfrm>
          <a:prstGeom prst="rect">
            <a:avLst/>
          </a:prstGeom>
        </p:spPr>
      </p:pic>
      <p:pic>
        <p:nvPicPr>
          <p:cNvPr id="31" name="Immagine 3">
            <a:extLst>
              <a:ext uri="{FF2B5EF4-FFF2-40B4-BE49-F238E27FC236}">
                <a16:creationId xmlns:a16="http://schemas.microsoft.com/office/drawing/2014/main" id="{ABBF3328-ED32-4A7E-A5ED-8860847371F8}"/>
              </a:ext>
            </a:extLst>
          </p:cNvPr>
          <p:cNvPicPr>
            <a:picLocks noChangeAspect="1"/>
          </p:cNvPicPr>
          <p:nvPr/>
        </p:nvPicPr>
        <p:blipFill>
          <a:blip r:embed="rId5"/>
          <a:stretch>
            <a:fillRect/>
          </a:stretch>
        </p:blipFill>
        <p:spPr>
          <a:xfrm>
            <a:off x="5734225" y="5553378"/>
            <a:ext cx="785828" cy="1237947"/>
          </a:xfrm>
          <a:prstGeom prst="rect">
            <a:avLst/>
          </a:prstGeom>
        </p:spPr>
      </p:pic>
      <p:pic>
        <p:nvPicPr>
          <p:cNvPr id="15" name="Picture 14">
            <a:extLst>
              <a:ext uri="{FF2B5EF4-FFF2-40B4-BE49-F238E27FC236}">
                <a16:creationId xmlns:a16="http://schemas.microsoft.com/office/drawing/2014/main" id="{59F3D9EF-87C7-4ED7-B6A3-840F5F6BD0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9882" y="5235472"/>
            <a:ext cx="863369" cy="861600"/>
          </a:xfrm>
          <a:prstGeom prst="rect">
            <a:avLst/>
          </a:prstGeom>
        </p:spPr>
      </p:pic>
    </p:spTree>
    <p:extLst>
      <p:ext uri="{BB962C8B-B14F-4D97-AF65-F5344CB8AC3E}">
        <p14:creationId xmlns:p14="http://schemas.microsoft.com/office/powerpoint/2010/main" val="228349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267746-4409-4DCA-86CC-20A1056E747F}"/>
              </a:ext>
            </a:extLst>
          </p:cNvPr>
          <p:cNvSpPr/>
          <p:nvPr/>
        </p:nvSpPr>
        <p:spPr>
          <a:xfrm>
            <a:off x="336000" y="3406140"/>
            <a:ext cx="11520000" cy="799065"/>
          </a:xfrm>
          <a:prstGeom prst="rect">
            <a:avLst/>
          </a:prstGeom>
        </p:spPr>
        <p:txBody>
          <a:bodyPr wrap="square">
            <a:spAutoFit/>
          </a:bodyPr>
          <a:lstStyle/>
          <a:p>
            <a:pPr>
              <a:lnSpc>
                <a:spcPct val="114000"/>
              </a:lnSpc>
            </a:pPr>
            <a:r>
              <a:rPr lang="en-US" sz="4400" b="1" spc="-50">
                <a:solidFill>
                  <a:schemeClr val="bg1"/>
                </a:solidFill>
                <a:ea typeface="+mj-ea"/>
                <a:cs typeface="+mj-cs"/>
              </a:rPr>
              <a:t>why should I care about AI and ML?</a:t>
            </a:r>
            <a:endParaRPr lang="en-US" sz="4400" b="1" spc="-50">
              <a:solidFill>
                <a:schemeClr val="bg1"/>
              </a:solidFill>
            </a:endParaRPr>
          </a:p>
        </p:txBody>
      </p:sp>
      <p:sp>
        <p:nvSpPr>
          <p:cNvPr id="8" name="Rectangle 7">
            <a:extLst>
              <a:ext uri="{FF2B5EF4-FFF2-40B4-BE49-F238E27FC236}">
                <a16:creationId xmlns:a16="http://schemas.microsoft.com/office/drawing/2014/main" id="{B359A5F6-7ECE-4A64-A92C-3705BDF19D4D}"/>
              </a:ext>
            </a:extLst>
          </p:cNvPr>
          <p:cNvSpPr/>
          <p:nvPr/>
        </p:nvSpPr>
        <p:spPr>
          <a:xfrm>
            <a:off x="336000" y="2482810"/>
            <a:ext cx="8808000" cy="799065"/>
          </a:xfrm>
          <a:prstGeom prst="rect">
            <a:avLst/>
          </a:prstGeom>
        </p:spPr>
        <p:txBody>
          <a:bodyPr wrap="square">
            <a:spAutoFit/>
          </a:bodyPr>
          <a:lstStyle/>
          <a:p>
            <a:pPr lvl="0">
              <a:lnSpc>
                <a:spcPct val="114000"/>
              </a:lnSpc>
            </a:pPr>
            <a:r>
              <a:rPr lang="en-US" sz="4400" b="1" spc="-50">
                <a:solidFill>
                  <a:schemeClr val="bg1"/>
                </a:solidFill>
              </a:rPr>
              <a:t>As a developer,</a:t>
            </a:r>
          </a:p>
        </p:txBody>
      </p:sp>
    </p:spTree>
    <p:extLst>
      <p:ext uri="{BB962C8B-B14F-4D97-AF65-F5344CB8AC3E}">
        <p14:creationId xmlns:p14="http://schemas.microsoft.com/office/powerpoint/2010/main" val="14743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dirty="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dirty="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pPr algn="ctr"/>
            <a:r>
              <a:rPr lang="en-US">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a:t>Smart Ink​</a:t>
            </a:r>
          </a:p>
          <a:p>
            <a:pPr marL="685800" lvl="1" indent="-457200">
              <a:buFont typeface="Arial" panose="020B0604020202020204" pitchFamily="34" charset="0"/>
              <a:buChar char="•"/>
            </a:pPr>
            <a:r>
              <a:rPr lang="en-US" sz="1600" kern="0"/>
              <a:t>Classify strokes as text, shapes, freehand drawings​</a:t>
            </a:r>
          </a:p>
          <a:p>
            <a:pPr marL="228600" lvl="1" indent="0">
              <a:buNone/>
            </a:pPr>
            <a:endParaRPr lang="en-US" sz="1600" kern="0"/>
          </a:p>
          <a:p>
            <a:pPr marL="685800" lvl="1" indent="-457200">
              <a:buFont typeface="Arial" panose="020B0604020202020204" pitchFamily="34" charset="0"/>
              <a:buChar char="•"/>
            </a:pPr>
            <a:r>
              <a:rPr lang="en-US" sz="1600" kern="0"/>
              <a:t>Classify text into words, paragraphs, lines, bullets​</a:t>
            </a:r>
          </a:p>
          <a:p>
            <a:pPr marL="228600" lvl="1" indent="0">
              <a:buNone/>
            </a:pPr>
            <a:endParaRPr lang="en-US" sz="1600" kern="0"/>
          </a:p>
          <a:p>
            <a:pPr marL="685800" lvl="1" indent="-457200">
              <a:buFont typeface="Arial" panose="020B0604020202020204" pitchFamily="34" charset="0"/>
              <a:buChar char="•"/>
            </a:pPr>
            <a:r>
              <a:rPr lang="en-US" sz="1600" kern="0"/>
              <a:t>Extract entities: phone numbers, names, dates​</a:t>
            </a:r>
          </a:p>
          <a:p>
            <a:pPr marL="228600" lvl="1" indent="0">
              <a:buNone/>
            </a:pPr>
            <a:endParaRPr lang="en-US" sz="1600" kern="0"/>
          </a:p>
          <a:p>
            <a:pPr marL="685800" lvl="1" indent="-457200">
              <a:buFont typeface="Arial" panose="020B0604020202020204" pitchFamily="34" charset="0"/>
              <a:buChar char="•"/>
            </a:pPr>
            <a:r>
              <a:rPr lang="en-US" sz="1600" kern="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AI </a:t>
            </a:r>
            <a:r>
              <a:rPr lang="en-US" sz="4000" b="1" spc="-98">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D032-5A38-42ED-9C84-7A94D5ED43F1}"/>
              </a:ext>
            </a:extLst>
          </p:cNvPr>
          <p:cNvSpPr>
            <a:spLocks noGrp="1"/>
          </p:cNvSpPr>
          <p:nvPr>
            <p:ph type="title"/>
          </p:nvPr>
        </p:nvSpPr>
        <p:spPr/>
        <p:txBody>
          <a:bodyPr/>
          <a:lstStyle/>
          <a:p>
            <a:r>
              <a:rPr lang="en-US"/>
              <a:t>Windows ML</a:t>
            </a:r>
          </a:p>
        </p:txBody>
      </p:sp>
      <p:sp>
        <p:nvSpPr>
          <p:cNvPr id="3" name="Text Placeholder 2">
            <a:extLst>
              <a:ext uri="{FF2B5EF4-FFF2-40B4-BE49-F238E27FC236}">
                <a16:creationId xmlns:a16="http://schemas.microsoft.com/office/drawing/2014/main" id="{58132E25-DF43-4F80-8A7C-A045376FC0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475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Windows ML uses ONNX models</a:t>
            </a:r>
          </a:p>
        </p:txBody>
      </p:sp>
      <p:sp>
        <p:nvSpPr>
          <p:cNvPr id="6" name="Text Placeholder 5"/>
          <p:cNvSpPr>
            <a:spLocks noGrp="1"/>
          </p:cNvSpPr>
          <p:nvPr>
            <p:ph type="body" sz="quarter" idx="10"/>
          </p:nvPr>
        </p:nvSpPr>
        <p:spPr>
          <a:xfrm>
            <a:off x="584200" y="1435497"/>
            <a:ext cx="11018520" cy="4764381"/>
          </a:xfrm>
        </p:spPr>
        <p:txBody>
          <a:bodyPr/>
          <a:lstStyle/>
          <a:p>
            <a:pPr marL="228600" lvl="1" indent="0">
              <a:buNone/>
            </a:pPr>
            <a:endParaRPr lang="en-US" sz="1800"/>
          </a:p>
          <a:p>
            <a:pPr marL="228600" lvl="1"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FC1E6EA8-7A8B-4B02-9168-0D5C685DE673}"/>
              </a:ext>
            </a:extLst>
          </p:cNvPr>
          <p:cNvPicPr>
            <a:picLocks noChangeAspect="1"/>
          </p:cNvPicPr>
          <p:nvPr/>
        </p:nvPicPr>
        <p:blipFill>
          <a:blip r:embed="rId3"/>
          <a:stretch>
            <a:fillRect/>
          </a:stretch>
        </p:blipFill>
        <p:spPr>
          <a:xfrm>
            <a:off x="0" y="9508"/>
            <a:ext cx="12192000" cy="6848492"/>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9C1964-75E2-41C7-9E49-A35CB86A308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D4B7F71-02E4-4E1B-BC3F-7041ACE66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46BA34-EED3-49A0-983C-6B02CD27F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1728</Words>
  <Application>Microsoft Office PowerPoint</Application>
  <PresentationFormat>Widescreen</PresentationFormat>
  <Paragraphs>225</Paragraphs>
  <Slides>19</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Consolas</vt:lpstr>
      <vt:lpstr>Myanmar Text</vt:lpstr>
      <vt:lpstr>Segoe UI</vt:lpstr>
      <vt:lpstr>Segoe UI (headings)</vt:lpstr>
      <vt:lpstr>Segoe UI Semibold</vt:lpstr>
      <vt:lpstr>Segoe UI Semilight</vt:lpstr>
      <vt:lpstr>Tw Cen MT</vt:lpstr>
      <vt:lpstr>Wingdings</vt:lpstr>
      <vt:lpstr>Insider Dev Tour template v2</vt:lpstr>
      <vt:lpstr>5-50195_Microsoft_Build_Template</vt:lpstr>
      <vt:lpstr>AI on the Edge… and Containers</vt:lpstr>
      <vt:lpstr>PowerPoint Presentation</vt:lpstr>
      <vt:lpstr>PowerPoint Presentation</vt:lpstr>
      <vt:lpstr>AI solves hard problems</vt:lpstr>
      <vt:lpstr>PowerPoint Presentation</vt:lpstr>
      <vt:lpstr>PowerPoint Presentation</vt:lpstr>
      <vt:lpstr>Windows ML</vt:lpstr>
      <vt:lpstr>PowerPoint Presentation</vt:lpstr>
      <vt:lpstr>Windows ML uses ONNX models</vt:lpstr>
      <vt:lpstr>PowerPoint Presentation</vt:lpstr>
      <vt:lpstr>Azure Custom Vision</vt:lpstr>
      <vt:lpstr>More edges with Custom Vision</vt:lpstr>
      <vt:lpstr>Custom Vision models targets</vt:lpstr>
      <vt:lpstr>Custom Vision offline models with iOS &amp; Android</vt:lpstr>
      <vt:lpstr>AI on Docker</vt:lpstr>
      <vt:lpstr>AI on Raspeberry Pi with Docker</vt:lpstr>
      <vt:lpstr>Modify files to make things work</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Machine Learning</dc:title>
  <cp:lastModifiedBy>Cappello, Riccardo</cp:lastModifiedBy>
  <cp:revision>8</cp:revision>
  <dcterms:modified xsi:type="dcterms:W3CDTF">2019-09-02T09:04:12Z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nikolame@microsoft.com</vt:lpwstr>
  </property>
  <property fmtid="{D5CDD505-2E9C-101B-9397-08002B2CF9AE}" pid="5" name="MSIP_Label_f42aa342-8706-4288-bd11-ebb85995028c_SetDate">
    <vt:lpwstr>2018-05-11T22:56:33.9810388Z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0x01010034D170F48843B4469F4EBAA4989DCF06</vt:lpwstr>
  </property>
</Properties>
</file>